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9" r:id="rId3"/>
    <p:sldId id="257" r:id="rId4"/>
    <p:sldId id="258" r:id="rId5"/>
    <p:sldId id="259" r:id="rId6"/>
    <p:sldId id="261" r:id="rId7"/>
    <p:sldId id="260" r:id="rId8"/>
    <p:sldId id="287" r:id="rId9"/>
    <p:sldId id="313" r:id="rId10"/>
    <p:sldId id="270" r:id="rId11"/>
    <p:sldId id="262" r:id="rId12"/>
    <p:sldId id="263" r:id="rId13"/>
    <p:sldId id="303" r:id="rId14"/>
    <p:sldId id="301" r:id="rId15"/>
    <p:sldId id="310" r:id="rId16"/>
    <p:sldId id="279" r:id="rId17"/>
    <p:sldId id="289" r:id="rId18"/>
    <p:sldId id="290" r:id="rId19"/>
    <p:sldId id="291" r:id="rId20"/>
    <p:sldId id="272" r:id="rId21"/>
    <p:sldId id="282" r:id="rId22"/>
    <p:sldId id="283" r:id="rId23"/>
    <p:sldId id="292" r:id="rId24"/>
    <p:sldId id="314" r:id="rId25"/>
    <p:sldId id="293" r:id="rId26"/>
    <p:sldId id="302" r:id="rId27"/>
    <p:sldId id="312" r:id="rId28"/>
    <p:sldId id="277" r:id="rId29"/>
    <p:sldId id="295" r:id="rId30"/>
    <p:sldId id="307" r:id="rId31"/>
    <p:sldId id="296" r:id="rId32"/>
    <p:sldId id="299" r:id="rId33"/>
    <p:sldId id="294" r:id="rId3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hn, Laura H." initials="LHK" lastIdx="1" clrIdx="0">
    <p:extLst>
      <p:ext uri="{19B8F6BF-5375-455C-9EA6-DF929625EA0E}">
        <p15:presenceInfo xmlns:p15="http://schemas.microsoft.com/office/powerpoint/2012/main" userId="Kahn, Laura H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106" y="5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E441D20-FE64-4185-92F4-8BA2F77FF776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5864089-DC63-4BDA-847E-0DA5AF2AB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6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BE8F773-7F43-4F9D-984C-3C54D34AAED0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62213B8-9D3D-4FDA-9D24-D17811D5F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25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213B8-9D3D-4FDA-9D24-D17811D5F7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09FCBC1-4BB8-4854-BF96-521527E26471}" type="datetime1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89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D1424-CCF3-4A65-A8E3-EF4CCA483E7F}" type="datetime1">
              <a:rPr lang="en-US" smtClean="0"/>
              <a:t>12/1/2017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1141-6EA2-4907-8DB8-6A8DDA9CB592}" type="datetime1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16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2E2D-2763-4CF4-92A1-EAD7293B4D4E}" type="datetime1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2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BAD6-96EB-494A-82E5-D35898ACCFBD}" type="datetime1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1141-6EA2-4907-8DB8-6A8DDA9CB592}" type="datetime1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61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1141-6EA2-4907-8DB8-6A8DDA9CB592}" type="datetime1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1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C3A6-78C4-404B-9659-619EA86F4F9D}" type="datetime1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93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62BE-5922-459E-9E4C-FCEF67F616CC}" type="datetime1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51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F33A-1B33-4E89-8A25-BFE134ECC5C1}" type="datetime1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1F984-B719-4DEC-A0F6-1BEA146B0119}" type="datetime1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00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5ECD-6F3D-4C9F-91C9-8E2C77E2FCC5}" type="datetime1">
              <a:rPr lang="en-US" smtClean="0"/>
              <a:t>12/1/2017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9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6A-B26E-4945-93FE-2CDDA115CF93}" type="datetime1">
              <a:rPr lang="en-US" smtClean="0"/>
              <a:t>12/1/2017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49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54D4-B6F5-47EC-A671-BE79232A93F2}" type="datetime1">
              <a:rPr lang="en-US" smtClean="0"/>
              <a:t>12/1/2017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7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CECE-C3F8-4A8F-A88F-A79407080402}" type="datetime1">
              <a:rPr lang="en-US" smtClean="0"/>
              <a:t>12/1/2017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2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6040-788C-4BB5-8DDD-AA6B59671CB0}" type="datetime1">
              <a:rPr lang="en-US" smtClean="0"/>
              <a:t>12/1/2017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93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43C8-1B26-46F4-A0D1-C220CEBBB617}" type="datetime1">
              <a:rPr lang="en-US" smtClean="0"/>
              <a:t>12/1/2017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3C1141-6EA2-4907-8DB8-6A8DDA9CB592}" type="datetime1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8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hyperlink" Target="https://thedatalass.com/morning-joe-viz-project/" TargetMode="External"/><Relationship Id="rId4" Type="http://schemas.openxmlformats.org/officeDocument/2006/relationships/hyperlink" Target="https://thedatalas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7.png"/><Relationship Id="rId4" Type="http://schemas.openxmlformats.org/officeDocument/2006/relationships/image" Target="../media/image2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7.png"/><Relationship Id="rId4" Type="http://schemas.openxmlformats.org/officeDocument/2006/relationships/image" Target="../media/image2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7.pn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7.png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7.png"/><Relationship Id="rId5" Type="http://schemas.openxmlformats.org/officeDocument/2006/relationships/hyperlink" Target="https://thedatalass.com/morning-joe-viz-project/" TargetMode="External"/><Relationship Id="rId4" Type="http://schemas.openxmlformats.org/officeDocument/2006/relationships/hyperlink" Target="https://github.com/thedatalass/DataVizMisc/blob/master/YY-MidTerm_referenc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link.springer.com/article/10.1007/s12571-015-0446-9#citeas" TargetMode="External"/><Relationship Id="rId5" Type="http://schemas.openxmlformats.org/officeDocument/2006/relationships/hyperlink" Target="https://ionides.github.io/531w16/midterm_project/project10/midtermproject.html" TargetMode="External"/><Relationship Id="rId4" Type="http://schemas.openxmlformats.org/officeDocument/2006/relationships/hyperlink" Target="http://journals.plos.org/plosone/article?id=10.1371/journal.pone.013307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5449" y="1837038"/>
            <a:ext cx="7381102" cy="1380920"/>
          </a:xfrm>
        </p:spPr>
        <p:txBody>
          <a:bodyPr/>
          <a:lstStyle/>
          <a:p>
            <a:r>
              <a:rPr lang="en-US" sz="4000" b="1" dirty="0"/>
              <a:t>Morning Joe: Visualizing Coffee Rust, Production and Futures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Data </a:t>
            </a:r>
            <a:r>
              <a:rPr lang="en-US" b="1" dirty="0"/>
              <a:t>Visualization | Fall 2017 | Indiana University | </a:t>
            </a:r>
            <a:endParaRPr lang="en-US" b="1" dirty="0" smtClean="0"/>
          </a:p>
          <a:p>
            <a:r>
              <a:rPr lang="en-US" b="1" dirty="0" smtClean="0"/>
              <a:t>Final Presentation by </a:t>
            </a:r>
            <a:r>
              <a:rPr lang="en-US" b="1" dirty="0" smtClean="0">
                <a:hlinkClick r:id="rId4"/>
              </a:rPr>
              <a:t>Laura </a:t>
            </a:r>
            <a:r>
              <a:rPr lang="en-US" b="1" dirty="0" smtClean="0">
                <a:hlinkClick r:id="rId4"/>
              </a:rPr>
              <a:t>Kahn</a:t>
            </a:r>
            <a:endParaRPr lang="en-US" b="1" dirty="0" smtClean="0"/>
          </a:p>
          <a:p>
            <a:endParaRPr lang="en-US" b="1" dirty="0"/>
          </a:p>
          <a:p>
            <a:r>
              <a:rPr lang="en-US" sz="1800" dirty="0">
                <a:hlinkClick r:id="rId5"/>
              </a:rPr>
              <a:t>https://thedatalass.com/morning-joe-viz-project</a:t>
            </a:r>
            <a:r>
              <a:rPr lang="en-US" sz="1800" dirty="0" smtClean="0">
                <a:hlinkClick r:id="rId5"/>
              </a:rPr>
              <a:t>/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3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17"/>
    </mc:Choice>
    <mc:Fallback>
      <p:transition spd="slow" advTm="14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Data Acquisition -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10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2" y="2609465"/>
            <a:ext cx="9961878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The growing conditions are similar for </a:t>
            </a:r>
            <a:r>
              <a:rPr lang="en-US" sz="2000" dirty="0" err="1" smtClean="0"/>
              <a:t>Brasil</a:t>
            </a:r>
            <a:r>
              <a:rPr lang="en-US" sz="2000" dirty="0" smtClean="0"/>
              <a:t>, Colombia and Papua New Guinea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1800" dirty="0" smtClean="0"/>
              <a:t>Acceptable to compare data from these countries.</a:t>
            </a:r>
            <a:endParaRPr lang="en-US" sz="1800" dirty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Rust monthly amounts were calculated from yearly statistics.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Future are </a:t>
            </a:r>
            <a:r>
              <a:rPr lang="en-US" sz="2000" dirty="0"/>
              <a:t>worldwide </a:t>
            </a:r>
            <a:r>
              <a:rPr lang="en-US" sz="2000" dirty="0" smtClean="0"/>
              <a:t>prices rather than by </a:t>
            </a:r>
            <a:r>
              <a:rPr lang="en-US" sz="2000" dirty="0"/>
              <a:t>country</a:t>
            </a:r>
            <a:r>
              <a:rPr lang="en-US" sz="2000" dirty="0" smtClean="0"/>
              <a:t>.</a:t>
            </a:r>
            <a:endParaRPr lang="en-US" sz="2000" dirty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Assume the data is accurate.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46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47"/>
    </mc:Choice>
    <mc:Fallback>
      <p:transition spd="slow" advTm="18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11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2" y="2611889"/>
            <a:ext cx="6484879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Variables :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/>
              <a:t>M</a:t>
            </a:r>
            <a:r>
              <a:rPr lang="en-US" sz="2000" dirty="0" smtClean="0"/>
              <a:t>onthly rainfall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Monthly temperature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Percent Rust (on plants)</a:t>
            </a:r>
            <a:endParaRPr lang="en-US" sz="2000" dirty="0" smtClean="0"/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Monthly production amount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Bi-weekly futures prices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543" y="2504299"/>
            <a:ext cx="4762913" cy="324640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8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62"/>
    </mc:Choice>
    <mc:Fallback>
      <p:transition spd="slow" advTm="12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Acquisition - Challenges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12</a:t>
            </a:fld>
            <a:endParaRPr lang="en-US" sz="1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4755" y="2611889"/>
            <a:ext cx="8325374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Learn domain quickly to find relevant data</a:t>
            </a:r>
            <a:br>
              <a:rPr lang="en-US" sz="2000" dirty="0" smtClean="0"/>
            </a:br>
            <a:endParaRPr lang="en-US" sz="2000" dirty="0" smtClean="0"/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Translate documents from Portuguese and Spanish</a:t>
            </a:r>
            <a:br>
              <a:rPr lang="en-US" sz="2000" dirty="0" smtClean="0"/>
            </a:br>
            <a:endParaRPr lang="en-US" sz="2000" dirty="0" smtClean="0"/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Combine data from 10+ sources.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16"/>
    </mc:Choice>
    <mc:Fallback>
      <p:transition spd="slow" advTm="11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Data Acquisition - Cleaning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13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2" y="2609465"/>
            <a:ext cx="9961878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endParaRPr lang="en-US" sz="20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95402" y="2611889"/>
            <a:ext cx="6484879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1295402" y="2607041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 The ‘Date’ variable was standardized as mm/</a:t>
            </a:r>
            <a:r>
              <a:rPr lang="en-US" sz="2000" dirty="0" err="1" smtClean="0"/>
              <a:t>dd</a:t>
            </a:r>
            <a:r>
              <a:rPr lang="en-US" sz="2000" dirty="0" smtClean="0"/>
              <a:t>/</a:t>
            </a:r>
            <a:r>
              <a:rPr lang="en-US" sz="2000" dirty="0" err="1" smtClean="0"/>
              <a:t>yy</a:t>
            </a:r>
            <a:r>
              <a:rPr lang="en-US" sz="2000" dirty="0" smtClean="0"/>
              <a:t>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endParaRPr lang="en-US" sz="2000" dirty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/>
              <a:t> </a:t>
            </a:r>
            <a:r>
              <a:rPr lang="en-US" sz="2000" dirty="0" smtClean="0"/>
              <a:t>All numerical values formatted to two decimal places.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endParaRPr lang="en-US" sz="2000" dirty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/>
              <a:t> </a:t>
            </a:r>
            <a:r>
              <a:rPr lang="en-US" sz="2000" dirty="0" smtClean="0"/>
              <a:t>‘Temperature’ variable renamed to ‘Temp.’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endParaRPr lang="en-US" sz="2000" dirty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 Country names spelled as they would be in their native language (‘</a:t>
            </a:r>
            <a:r>
              <a:rPr lang="en-US" sz="2000" dirty="0" err="1" smtClean="0"/>
              <a:t>Brasil</a:t>
            </a:r>
            <a:r>
              <a:rPr lang="en-US" sz="2000" dirty="0" smtClean="0"/>
              <a:t>’ rather than ‘Brazil’).</a:t>
            </a:r>
            <a:endParaRPr lang="en-US" sz="2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1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36"/>
    </mc:Choice>
    <mc:Fallback>
      <p:transition spd="slow" advTm="14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Data Analysis - Summary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14</a:t>
            </a:fld>
            <a:endParaRPr lang="en-US" sz="1200" dirty="0"/>
          </a:p>
        </p:txBody>
      </p:sp>
      <p:pic>
        <p:nvPicPr>
          <p:cNvPr id="1026" name="Picture 2" descr="https://lh5.googleusercontent.com/b9odIFyOdnig5Q-sbnem_49MZ2S67XIG8vQqKm-I79-rdaxFjvITnP3Lu6i5SA5-EqApFlgvQiuc23uwaSYQWlxNpbzTgRXZJNUTNGCptXVGYaT9MAXhcplpGaH7nHEHr78ydn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54" y="2712721"/>
            <a:ext cx="4567806" cy="255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95402" y="2712721"/>
            <a:ext cx="480059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Average monthly rain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= 0.2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- 407.7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mm</a:t>
            </a:r>
          </a:p>
          <a:p>
            <a:pPr marL="342900" indent="-342900">
              <a:spcBef>
                <a:spcPts val="300"/>
              </a:spcBef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Average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monthly temperature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= 23.36-27.16 C</a:t>
            </a:r>
          </a:p>
          <a:p>
            <a:pPr marL="342900" indent="-342900">
              <a:spcBef>
                <a:spcPts val="300"/>
              </a:spcBef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Average monthly rust = 0.33-50%</a:t>
            </a: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spcBef>
                <a:spcPts val="300"/>
              </a:spcBef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onthly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calculated production ranges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= </a:t>
            </a:r>
            <a:br>
              <a:rPr lang="en-US" dirty="0" smtClean="0">
                <a:solidFill>
                  <a:srgbClr val="000000"/>
                </a:solidFill>
                <a:latin typeface="+mj-lt"/>
              </a:rPr>
            </a:br>
            <a:r>
              <a:rPr lang="en-US" dirty="0" smtClean="0">
                <a:solidFill>
                  <a:srgbClr val="000000"/>
                </a:solidFill>
                <a:latin typeface="+mj-lt"/>
              </a:rPr>
              <a:t>80.33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- 3832.67 (1000-60kg bags of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beans)</a:t>
            </a: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spcBef>
                <a:spcPts val="300"/>
              </a:spcBef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i-weekly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futures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= $21.98-$175.18</a:t>
            </a:r>
            <a:endParaRPr lang="en-US" dirty="0">
              <a:latin typeface="+mj-lt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19"/>
    </mc:Choice>
    <mc:Fallback>
      <p:transition spd="slow" advTm="16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Analysis - Distribution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15</a:t>
            </a:fld>
            <a:endParaRPr lang="en-US" sz="1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17600" y="5210072"/>
            <a:ext cx="9691299" cy="104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dirty="0" smtClean="0"/>
              <a:t>These histograms show the distribution of attributes –Production, Rust and Futures.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91" y="2614179"/>
            <a:ext cx="3155078" cy="226771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52" y="2614179"/>
            <a:ext cx="3069896" cy="226771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3" y="2614179"/>
            <a:ext cx="3165816" cy="226771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0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73"/>
    </mc:Choice>
    <mc:Fallback>
      <p:transition spd="slow" advTm="22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Analysis - Correlation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16</a:t>
            </a:fld>
            <a:endParaRPr lang="en-US" sz="1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83659" y="2279377"/>
            <a:ext cx="5074901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"/>
            </a:pPr>
            <a:r>
              <a:rPr lang="en-US" sz="2000" dirty="0" smtClean="0"/>
              <a:t>In a correlation matrix, each variable is represented as a square.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"/>
            </a:pPr>
            <a:r>
              <a:rPr lang="en-US" sz="2000" dirty="0"/>
              <a:t>V</a:t>
            </a:r>
            <a:r>
              <a:rPr lang="en-US" sz="2000" dirty="0" smtClean="0"/>
              <a:t>ariables that are positively correlated (&gt; 0</a:t>
            </a:r>
            <a:r>
              <a:rPr lang="en-US" sz="2000" dirty="0"/>
              <a:t> </a:t>
            </a:r>
            <a:r>
              <a:rPr lang="en-US" sz="2000" dirty="0" smtClean="0"/>
              <a:t>) change in the same direction.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"/>
            </a:pPr>
            <a:r>
              <a:rPr lang="en-US" sz="2000" dirty="0" smtClean="0"/>
              <a:t>Variables that are negatively correlated (&lt; </a:t>
            </a:r>
            <a:r>
              <a:rPr lang="en-US" sz="2000" dirty="0"/>
              <a:t>0</a:t>
            </a:r>
            <a:r>
              <a:rPr lang="en-US" sz="2000" dirty="0" smtClean="0"/>
              <a:t>) change in the opposite direction.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623" y="2829356"/>
            <a:ext cx="3724275" cy="2543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6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86"/>
    </mc:Choice>
    <mc:Fallback>
      <p:transition spd="slow" advTm="16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Analysis – Correlation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17</a:t>
            </a:fld>
            <a:endParaRPr lang="en-US" sz="1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83659" y="2279377"/>
            <a:ext cx="5603025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Rain is negatively correlated to rust so an increase in rain means a decrease in rust.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/>
              <a:t>T</a:t>
            </a:r>
            <a:r>
              <a:rPr lang="en-US" sz="2000" dirty="0" smtClean="0"/>
              <a:t>emperature is negatively </a:t>
            </a:r>
            <a:r>
              <a:rPr lang="en-US" sz="2000" dirty="0"/>
              <a:t>correlated to </a:t>
            </a:r>
            <a:r>
              <a:rPr lang="en-US" sz="2000" dirty="0" smtClean="0"/>
              <a:t>rust so an increase in temperature means a decrease in rust.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623" y="2829356"/>
            <a:ext cx="3724275" cy="2543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3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58"/>
    </mc:Choice>
    <mc:Fallback>
      <p:transition spd="slow" advTm="13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Analysis - Correlation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18</a:t>
            </a:fld>
            <a:endParaRPr lang="en-US" sz="1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83659" y="2279377"/>
            <a:ext cx="5603025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Rust is positively correlated to production so if rust increases production increases.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Production </a:t>
            </a:r>
            <a:r>
              <a:rPr lang="en-US" sz="2000" dirty="0"/>
              <a:t>is </a:t>
            </a:r>
            <a:r>
              <a:rPr lang="en-US" sz="2000" dirty="0" smtClean="0"/>
              <a:t>positively </a:t>
            </a:r>
            <a:r>
              <a:rPr lang="en-US" sz="2000" dirty="0"/>
              <a:t>correlated </a:t>
            </a:r>
            <a:r>
              <a:rPr lang="en-US" sz="2000" dirty="0" smtClean="0"/>
              <a:t>with </a:t>
            </a:r>
            <a:r>
              <a:rPr lang="en-US" sz="2000" dirty="0"/>
              <a:t>futures </a:t>
            </a:r>
            <a:r>
              <a:rPr lang="en-US" sz="2000" dirty="0" smtClean="0"/>
              <a:t>so if production increases </a:t>
            </a:r>
            <a:r>
              <a:rPr lang="en-US" sz="2000" dirty="0"/>
              <a:t>futures </a:t>
            </a:r>
            <a:r>
              <a:rPr lang="en-US" sz="2000" dirty="0" smtClean="0"/>
              <a:t>increase.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Rust is negatively correlated with futures so if rust increases futures decrease.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623" y="2829356"/>
            <a:ext cx="3724275" cy="2543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3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42"/>
    </mc:Choice>
    <mc:Fallback>
      <p:transition spd="slow" advTm="17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Data Analysis – Hypotheses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19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2" y="2472189"/>
            <a:ext cx="5028462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buClr>
                <a:schemeClr val="tx1"/>
              </a:buClr>
              <a:buAutoNum type="arabicPeriod"/>
            </a:pPr>
            <a:r>
              <a:rPr lang="en-US" sz="2000" dirty="0" smtClean="0"/>
              <a:t>More </a:t>
            </a:r>
            <a:r>
              <a:rPr lang="en-US" sz="2000" dirty="0"/>
              <a:t>rain increases rust. (</a:t>
            </a:r>
            <a:r>
              <a:rPr lang="en-US" sz="2000" i="1" dirty="0"/>
              <a:t>fail to </a:t>
            </a:r>
            <a:r>
              <a:rPr lang="en-US" sz="2000" i="1" dirty="0" smtClean="0"/>
              <a:t>accept</a:t>
            </a:r>
            <a:r>
              <a:rPr lang="en-US" sz="2000" dirty="0" smtClean="0"/>
              <a:t>)</a:t>
            </a:r>
          </a:p>
          <a:p>
            <a:pPr marL="457200" indent="-457200" fontAlgn="base">
              <a:buClr>
                <a:schemeClr val="tx1"/>
              </a:buClr>
              <a:buAutoNum type="arabicPeriod"/>
            </a:pPr>
            <a:r>
              <a:rPr lang="en-US" sz="2000" dirty="0" smtClean="0"/>
              <a:t>Higher </a:t>
            </a:r>
            <a:r>
              <a:rPr lang="en-US" sz="2000" dirty="0"/>
              <a:t>temperatures increase rust. (</a:t>
            </a:r>
            <a:r>
              <a:rPr lang="en-US" sz="2000" i="1" dirty="0"/>
              <a:t>fail to </a:t>
            </a:r>
            <a:r>
              <a:rPr lang="en-US" sz="2000" i="1" dirty="0" smtClean="0"/>
              <a:t>accept</a:t>
            </a:r>
            <a:r>
              <a:rPr lang="en-US" sz="2000" dirty="0" smtClean="0"/>
              <a:t>)</a:t>
            </a:r>
          </a:p>
          <a:p>
            <a:pPr marL="457200" indent="-457200" fontAlgn="base">
              <a:buClr>
                <a:schemeClr val="tx1"/>
              </a:buClr>
              <a:buAutoNum type="arabicPeriod"/>
            </a:pPr>
            <a:r>
              <a:rPr lang="en-US" sz="2000" dirty="0" smtClean="0"/>
              <a:t>More </a:t>
            </a:r>
            <a:r>
              <a:rPr lang="en-US" sz="2000" dirty="0"/>
              <a:t>coffee rust decreases production. (</a:t>
            </a:r>
            <a:r>
              <a:rPr lang="en-US" sz="2000" i="1" dirty="0"/>
              <a:t>fail to </a:t>
            </a:r>
            <a:r>
              <a:rPr lang="en-US" sz="2000" i="1" dirty="0" smtClean="0"/>
              <a:t>accept</a:t>
            </a:r>
            <a:r>
              <a:rPr lang="en-US" sz="2000" dirty="0" smtClean="0"/>
              <a:t>)</a:t>
            </a:r>
          </a:p>
          <a:p>
            <a:pPr marL="457200" indent="-457200" fontAlgn="base">
              <a:buClr>
                <a:schemeClr val="tx1"/>
              </a:buClr>
              <a:buAutoNum type="arabicPeriod"/>
            </a:pPr>
            <a:r>
              <a:rPr lang="en-US" sz="2000" dirty="0" smtClean="0"/>
              <a:t>More </a:t>
            </a:r>
            <a:r>
              <a:rPr lang="en-US" sz="2000" dirty="0"/>
              <a:t>coffee production decreases futures. (</a:t>
            </a:r>
            <a:r>
              <a:rPr lang="en-US" sz="2000" i="1" dirty="0"/>
              <a:t>fail to </a:t>
            </a:r>
            <a:r>
              <a:rPr lang="en-US" sz="2000" i="1" dirty="0" smtClean="0"/>
              <a:t>accept</a:t>
            </a:r>
            <a:r>
              <a:rPr lang="en-US" sz="2000" dirty="0" smtClean="0"/>
              <a:t>)</a:t>
            </a:r>
          </a:p>
          <a:p>
            <a:pPr marL="457200" indent="-457200" fontAlgn="base">
              <a:buClr>
                <a:schemeClr val="tx1"/>
              </a:buClr>
              <a:buAutoNum type="arabicPeriod"/>
            </a:pPr>
            <a:r>
              <a:rPr lang="en-US" sz="2000" dirty="0" smtClean="0"/>
              <a:t>More </a:t>
            </a:r>
            <a:r>
              <a:rPr lang="en-US" sz="2000" dirty="0"/>
              <a:t>coffee rust decreases futures. (</a:t>
            </a:r>
            <a:r>
              <a:rPr lang="en-US" sz="2000" i="1" dirty="0"/>
              <a:t>accept</a:t>
            </a:r>
            <a:r>
              <a:rPr lang="en-US" sz="2000" dirty="0"/>
              <a:t>)</a:t>
            </a:r>
            <a:endParaRPr lang="en-US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623" y="2829356"/>
            <a:ext cx="3724275" cy="2543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3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16"/>
    </mc:Choice>
    <mc:Fallback>
      <p:transition spd="slow" advTm="10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 Motivation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 Scope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/>
              <a:t> </a:t>
            </a:r>
            <a:r>
              <a:rPr lang="en-US" sz="2000" dirty="0" smtClean="0"/>
              <a:t>Existing Research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 Data Acquisition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 Data Analysis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 Present Results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2</a:t>
            </a:fld>
            <a:endParaRPr lang="en-US" sz="12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9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09"/>
    </mc:Choice>
    <mc:Fallback>
      <p:transition spd="slow" advTm="12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Analysis – Line </a:t>
            </a:r>
            <a:r>
              <a:rPr lang="en-US" dirty="0" smtClean="0"/>
              <a:t>and Scatter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20</a:t>
            </a:fld>
            <a:endParaRPr lang="en-US" sz="1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58240" y="4924944"/>
            <a:ext cx="10393997" cy="104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/>
              <a:t>Rust and Production and Production and Futures may be correlated to each other.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For </a:t>
            </a:r>
            <a:r>
              <a:rPr lang="en-US" sz="2000" dirty="0"/>
              <a:t>R</a:t>
            </a:r>
            <a:r>
              <a:rPr lang="en-US" sz="2000" dirty="0" smtClean="0"/>
              <a:t>ust and Futures, </a:t>
            </a:r>
            <a:r>
              <a:rPr lang="en-US" sz="2000" dirty="0"/>
              <a:t>a</a:t>
            </a:r>
            <a:r>
              <a:rPr lang="en-US" sz="2000" dirty="0" smtClean="0"/>
              <a:t> scatter plot shows the data better than a line plot but the relationship is difficult to see.</a:t>
            </a:r>
            <a:endParaRPr lang="en-US" sz="2000" dirty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endParaRPr lang="en-US" sz="20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21" y="2471615"/>
            <a:ext cx="3048897" cy="226771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2471615"/>
            <a:ext cx="3048897" cy="226771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02" y="2471615"/>
            <a:ext cx="3046756" cy="226771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38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41"/>
    </mc:Choice>
    <mc:Fallback>
      <p:transition spd="slow" advTm="24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Data Analysis- Linear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21</a:t>
            </a:fld>
            <a:endParaRPr lang="en-US" sz="1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2" y="2738757"/>
            <a:ext cx="4627878" cy="104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Linear regression visualization shows that rust and production are positively correlated.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Increase in rust = increase in production 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1800" dirty="0" smtClean="0"/>
              <a:t>Fail to accept original hypothesis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95" y="2738757"/>
            <a:ext cx="4358463" cy="30815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92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03"/>
    </mc:Choice>
    <mc:Fallback>
      <p:transition spd="slow" advTm="15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Analysis – Linear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22</a:t>
            </a:fld>
            <a:endParaRPr lang="en-US" sz="1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2" y="2623310"/>
            <a:ext cx="4282438" cy="10338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Linear regression visualization shows that production and futures are positively correlated to each other.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Increase in production = increase in futures </a:t>
            </a: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1800" dirty="0" smtClean="0"/>
              <a:t>Fail to accept original hypothesis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69" y="2623310"/>
            <a:ext cx="4156480" cy="30815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2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20"/>
    </mc:Choice>
    <mc:Fallback>
      <p:transition spd="slow" advTm="14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Analysis – </a:t>
            </a:r>
            <a:r>
              <a:rPr lang="en-US" dirty="0" smtClean="0"/>
              <a:t>Polynomial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23</a:t>
            </a:fld>
            <a:endParaRPr lang="en-US" sz="1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2" y="2631440"/>
            <a:ext cx="4199624" cy="20167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Linear regression did not best fit the data -- &gt; polynomial fit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Positive correlation between Rust and Futures so if rusts increases so does futures. </a:t>
            </a: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dirty="0" smtClean="0"/>
              <a:t>Fail to accept the hypothesis that </a:t>
            </a:r>
            <a:r>
              <a:rPr lang="en-US" dirty="0" smtClean="0"/>
              <a:t>rust increase = futures decrease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283" y="2631440"/>
            <a:ext cx="4242526" cy="30815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69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38"/>
    </mc:Choice>
    <mc:Fallback>
      <p:transition spd="slow" advTm="18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– Visualization Validity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24</a:t>
            </a:fld>
            <a:endParaRPr lang="en-US" sz="1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95402" y="2631440"/>
            <a:ext cx="4861558" cy="104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The </a:t>
            </a:r>
            <a:r>
              <a:rPr lang="en-US" sz="2000" dirty="0" smtClean="0"/>
              <a:t>regression </a:t>
            </a:r>
            <a:r>
              <a:rPr lang="en-US" sz="2000" dirty="0" smtClean="0"/>
              <a:t>of rust versus futures </a:t>
            </a:r>
            <a:r>
              <a:rPr lang="en-US" sz="2000" dirty="0" smtClean="0"/>
              <a:t>has a positive correlation (opposite from the correlation matrix).</a:t>
            </a: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Use a polynomial fit to calculate root-mean-square deviation (NRMSE) and </a:t>
            </a:r>
            <a:r>
              <a:rPr lang="en-US" sz="2000" dirty="0" smtClean="0"/>
              <a:t>slope.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The variations in variables explains this difference so the regression plot is accurate.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dirty="0" smtClean="0"/>
              <a:t>Rust = 1.67, Futures = 32.49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1600" dirty="0" smtClean="0"/>
              <a:t>Rust = 3.11, Futures = 140.52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936457"/>
              </p:ext>
            </p:extLst>
          </p:nvPr>
        </p:nvGraphicFramePr>
        <p:xfrm>
          <a:off x="6340786" y="2638468"/>
          <a:ext cx="2806845" cy="1689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615"/>
                <a:gridCol w="935615"/>
                <a:gridCol w="935615"/>
              </a:tblGrid>
              <a:tr h="50828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Rust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Futures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82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Slope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0.724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0.049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7279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NRMSE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0.117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0.040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421" y="2638468"/>
            <a:ext cx="1750421" cy="257317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1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17"/>
    </mc:Choice>
    <mc:Fallback>
      <p:transition spd="slow" advTm="34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Present Results - Failed Experiments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25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1295402" y="2475915"/>
            <a:ext cx="52476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>
                <a:solidFill>
                  <a:srgbClr val="24292E"/>
                </a:solidFill>
              </a:rPr>
              <a:t>C</a:t>
            </a:r>
            <a:r>
              <a:rPr lang="en-US" sz="2000" dirty="0" smtClean="0">
                <a:solidFill>
                  <a:srgbClr val="24292E"/>
                </a:solidFill>
              </a:rPr>
              <a:t>horopleth </a:t>
            </a:r>
            <a:r>
              <a:rPr lang="en-US" sz="2000" dirty="0">
                <a:solidFill>
                  <a:srgbClr val="24292E"/>
                </a:solidFill>
              </a:rPr>
              <a:t>map </a:t>
            </a:r>
            <a:r>
              <a:rPr lang="en-US" sz="2000" dirty="0" smtClean="0">
                <a:solidFill>
                  <a:srgbClr val="24292E"/>
                </a:solidFill>
              </a:rPr>
              <a:t>showing </a:t>
            </a:r>
            <a:r>
              <a:rPr lang="en-US" sz="2000" dirty="0">
                <a:solidFill>
                  <a:srgbClr val="24292E"/>
                </a:solidFill>
              </a:rPr>
              <a:t>coffee production for each country</a:t>
            </a:r>
            <a:r>
              <a:rPr lang="en-US" sz="2000" dirty="0" smtClean="0">
                <a:solidFill>
                  <a:srgbClr val="24292E"/>
                </a:solidFill>
              </a:rPr>
              <a:t>.</a:t>
            </a:r>
            <a:br>
              <a:rPr lang="en-US" sz="2000" dirty="0" smtClean="0">
                <a:solidFill>
                  <a:srgbClr val="24292E"/>
                </a:solidFill>
              </a:rPr>
            </a:br>
            <a:endParaRPr lang="en-US" sz="2000" dirty="0" smtClean="0">
              <a:solidFill>
                <a:srgbClr val="24292E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>
                <a:solidFill>
                  <a:srgbClr val="24292E"/>
                </a:solidFill>
              </a:rPr>
              <a:t>It only shows the production variable.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29" y="2475915"/>
            <a:ext cx="3093612" cy="337243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5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78"/>
    </mc:Choice>
    <mc:Fallback>
      <p:transition spd="slow" advTm="16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Present Results - Failed Experiments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26</a:t>
            </a:fld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295402" y="2861995"/>
            <a:ext cx="52476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>
                <a:solidFill>
                  <a:srgbClr val="24292E"/>
                </a:solidFill>
              </a:rPr>
              <a:t>Calendar View D3 visual showing daily futures prices in blocks</a:t>
            </a:r>
            <a:br>
              <a:rPr lang="en-US" sz="2000" dirty="0" smtClean="0">
                <a:solidFill>
                  <a:srgbClr val="24292E"/>
                </a:solidFill>
              </a:rPr>
            </a:br>
            <a:endParaRPr lang="en-US" sz="2000" dirty="0" smtClean="0">
              <a:solidFill>
                <a:srgbClr val="24292E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>
                <a:solidFill>
                  <a:srgbClr val="24292E"/>
                </a:solidFill>
              </a:rPr>
              <a:t>It only shows futures variable.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11" y="2955585"/>
            <a:ext cx="4048156" cy="205958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5"/>
    </mc:Choice>
    <mc:Fallback>
      <p:transition spd="slow" advTm="12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Present Results - Failed Experiments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27</a:t>
            </a:fld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295402" y="2644094"/>
            <a:ext cx="52476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>
                <a:solidFill>
                  <a:srgbClr val="24292E"/>
                </a:solidFill>
              </a:rPr>
              <a:t>Interactive line plot of futures over time.</a:t>
            </a:r>
            <a:br>
              <a:rPr lang="en-US" sz="2000" dirty="0" smtClean="0">
                <a:solidFill>
                  <a:srgbClr val="24292E"/>
                </a:solidFill>
              </a:rPr>
            </a:br>
            <a:endParaRPr lang="en-US" sz="2000" dirty="0" smtClean="0">
              <a:solidFill>
                <a:srgbClr val="24292E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>
                <a:solidFill>
                  <a:srgbClr val="24292E"/>
                </a:solidFill>
              </a:rPr>
              <a:t>Gaps in years would make data interpolation misleading.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26" y="2644094"/>
            <a:ext cx="4065430" cy="34646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9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14"/>
    </mc:Choice>
    <mc:Fallback>
      <p:transition spd="slow" advTm="14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Present Results – Objective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28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3" y="2611889"/>
            <a:ext cx="5278118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Communicate the relationships between coffee rust, production and futures prices.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Present the source data and visualizations in an easy-to-access, publically available format.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56" y="2743199"/>
            <a:ext cx="3814062" cy="23837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8"/>
    </mc:Choice>
    <mc:Fallback>
      <p:transition spd="slow" advTm="10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Present Results – Technical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29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2" y="2453152"/>
            <a:ext cx="9601196" cy="4323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US" sz="2000" dirty="0" smtClean="0"/>
              <a:t>HTML 						</a:t>
            </a:r>
            <a:r>
              <a:rPr lang="en-US" sz="2000" dirty="0"/>
              <a:t> </a:t>
            </a:r>
            <a:r>
              <a:rPr lang="en-US" sz="2000" dirty="0" smtClean="0"/>
              <a:t>            OR</a:t>
            </a:r>
            <a:r>
              <a:rPr lang="en-US" sz="2000" dirty="0" smtClean="0"/>
              <a:t>		</a:t>
            </a:r>
            <a:r>
              <a:rPr lang="en-US" sz="2000" dirty="0" smtClean="0"/>
              <a:t>     JavaScript </a:t>
            </a:r>
            <a:r>
              <a:rPr lang="en-US" sz="2000" dirty="0" smtClean="0"/>
              <a:t>(WordPress) template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050" name="Picture 2" descr="https://lh3.googleusercontent.com/7h0cpuI7P69hwxFAu8QTqHQwcpg6xSv62QawXSkR9Bs1Ml4lf-_lsv7uHClla2ceVh0-I3ioAlK5GeWEgCghJHM23L5kpgZty7rok3l2Ar6Xjt4uDS6uDjYyjP-TzyL2LRh8uuN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99" y="2885488"/>
            <a:ext cx="2987901" cy="322321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KOdTO8ZrWVBZ3gDAvReIeYaWzzUA657nJQIp57yWAvI1a0CvIvS_EQzv85gq9md8ZKeoQ9etCHZT_S2Ov8swIcQzuJjqOquk4twddIfs_wFtMtjlUWsjT9sO2RBftiFJBNNLvTG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47" y="3137965"/>
            <a:ext cx="3989071" cy="2231546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28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87"/>
    </mc:Choice>
    <mc:Fallback>
      <p:transition spd="slow" advTm="1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616880"/>
            <a:ext cx="5052320" cy="3636511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 More than 2 billion cups of coffee consumed each  day.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 Livelihood of 120 million people depends on coffee supply chain.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 Coffee is the second most popular traded commodity, worth over $100 billion annually.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3</a:t>
            </a:fld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749" y="2616880"/>
            <a:ext cx="4018792" cy="285279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2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2"/>
    </mc:Choice>
    <mc:Fallback>
      <p:transition spd="slow" advTm="19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Present Results – Choosing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30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2" y="2611889"/>
            <a:ext cx="9738358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Reproducible, high resolution images were chosen to clearly communicate the story of rust, production and futures.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63" y="3576404"/>
            <a:ext cx="3021737" cy="21450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61" y="3588196"/>
            <a:ext cx="3392677" cy="21138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50" y="3588196"/>
            <a:ext cx="3137148" cy="21138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29"/>
    </mc:Choice>
    <mc:Fallback>
      <p:transition spd="slow" advTm="13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Present Results - Modifying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31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2" y="2611889"/>
            <a:ext cx="5468879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Begin with blank administrative maps for each country (SVG)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Visually encode administrative regions that grow coffee with dark brown and regions that don’t grow coffee with light tan.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Add simple map title.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Change ocean to light blue.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28" y="2611889"/>
            <a:ext cx="3249073" cy="33937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01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2"/>
    </mc:Choice>
    <mc:Fallback>
      <p:transition spd="slow" advTm="13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Present Results – Creating D3 Visual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32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2" y="2611889"/>
            <a:ext cx="9758678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Interactive box plot of coffee rust intensity level versus futures </a:t>
            </a:r>
            <a:r>
              <a:rPr lang="en-US" sz="2000" dirty="0" smtClean="0"/>
              <a:t>created.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45" y="3223260"/>
            <a:ext cx="7036655" cy="27457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59"/>
    </mc:Choice>
    <mc:Fallback>
      <p:transition spd="slow" advTm="15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33</a:t>
            </a:fld>
            <a:endParaRPr lang="en-US" sz="1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2" y="2439169"/>
            <a:ext cx="9829798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Based on the visualization analysis, the original hypotheses can be accepted or not.</a:t>
            </a:r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smtClean="0"/>
              <a:t>More </a:t>
            </a:r>
            <a:r>
              <a:rPr lang="en-US" sz="1800" dirty="0"/>
              <a:t>rain increases rust. </a:t>
            </a:r>
            <a:r>
              <a:rPr lang="en-US" sz="1800" dirty="0" smtClean="0"/>
              <a:t>							(</a:t>
            </a:r>
            <a:r>
              <a:rPr lang="en-US" sz="1800" i="1" dirty="0"/>
              <a:t>F</a:t>
            </a:r>
            <a:r>
              <a:rPr lang="en-US" sz="1800" i="1" dirty="0" smtClean="0"/>
              <a:t>ail </a:t>
            </a:r>
            <a:r>
              <a:rPr lang="en-US" sz="1800" i="1" dirty="0"/>
              <a:t>to </a:t>
            </a:r>
            <a:r>
              <a:rPr lang="en-US" sz="1800" i="1" dirty="0" smtClean="0"/>
              <a:t>accept</a:t>
            </a:r>
            <a:r>
              <a:rPr lang="en-US" sz="1800" dirty="0" smtClean="0"/>
              <a:t>)</a:t>
            </a:r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smtClean="0"/>
              <a:t>Higher </a:t>
            </a:r>
            <a:r>
              <a:rPr lang="en-US" sz="1800" dirty="0"/>
              <a:t>temperatures increase rust. </a:t>
            </a:r>
            <a:r>
              <a:rPr lang="en-US" sz="1800" dirty="0" smtClean="0"/>
              <a:t>					(</a:t>
            </a:r>
            <a:r>
              <a:rPr lang="en-US" sz="1800" i="1" dirty="0"/>
              <a:t>F</a:t>
            </a:r>
            <a:r>
              <a:rPr lang="en-US" sz="1800" i="1" dirty="0" smtClean="0"/>
              <a:t>ail </a:t>
            </a:r>
            <a:r>
              <a:rPr lang="en-US" sz="1800" i="1" dirty="0"/>
              <a:t>to accept</a:t>
            </a:r>
            <a:r>
              <a:rPr lang="en-US" sz="1800" dirty="0"/>
              <a:t>)</a:t>
            </a:r>
          </a:p>
          <a:p>
            <a:pPr marL="800100" lvl="1" indent="-342900" fontAlgn="base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More </a:t>
            </a:r>
            <a:r>
              <a:rPr lang="en-US" sz="1800" dirty="0" smtClean="0"/>
              <a:t>rust </a:t>
            </a:r>
            <a:r>
              <a:rPr lang="en-US" sz="1800" dirty="0"/>
              <a:t>decreases production. </a:t>
            </a:r>
            <a:r>
              <a:rPr lang="en-US" sz="1800" dirty="0" smtClean="0"/>
              <a:t>					(</a:t>
            </a:r>
            <a:r>
              <a:rPr lang="en-US" sz="1800" i="1" dirty="0"/>
              <a:t>F</a:t>
            </a:r>
            <a:r>
              <a:rPr lang="en-US" sz="1800" i="1" dirty="0" smtClean="0"/>
              <a:t>ail </a:t>
            </a:r>
            <a:r>
              <a:rPr lang="en-US" sz="1800" i="1" dirty="0"/>
              <a:t>to accept</a:t>
            </a:r>
            <a:r>
              <a:rPr lang="en-US" sz="1800" dirty="0"/>
              <a:t>)</a:t>
            </a:r>
          </a:p>
          <a:p>
            <a:pPr marL="800100" lvl="1" indent="-342900" fontAlgn="base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More </a:t>
            </a:r>
            <a:r>
              <a:rPr lang="en-US" sz="1800" dirty="0" smtClean="0"/>
              <a:t>production </a:t>
            </a:r>
            <a:r>
              <a:rPr lang="en-US" sz="1800" dirty="0"/>
              <a:t>decreases futures. </a:t>
            </a:r>
            <a:r>
              <a:rPr lang="en-US" sz="1800" dirty="0" smtClean="0"/>
              <a:t>					(</a:t>
            </a:r>
            <a:r>
              <a:rPr lang="en-US" sz="1800" i="1" dirty="0"/>
              <a:t>F</a:t>
            </a:r>
            <a:r>
              <a:rPr lang="en-US" sz="1800" i="1" dirty="0" smtClean="0"/>
              <a:t>ail </a:t>
            </a:r>
            <a:r>
              <a:rPr lang="en-US" sz="1800" i="1" dirty="0"/>
              <a:t>to accept</a:t>
            </a:r>
            <a:r>
              <a:rPr lang="en-US" sz="1800" dirty="0"/>
              <a:t>)</a:t>
            </a:r>
          </a:p>
          <a:p>
            <a:pPr marL="800100" lvl="1" indent="-342900" fontAlgn="base">
              <a:buClr>
                <a:schemeClr val="tx1"/>
              </a:buClr>
              <a:buFont typeface="+mj-lt"/>
              <a:buAutoNum type="arabicPeriod"/>
            </a:pPr>
            <a:r>
              <a:rPr lang="en-US" sz="1800" dirty="0"/>
              <a:t>More </a:t>
            </a:r>
            <a:r>
              <a:rPr lang="en-US" sz="1800" dirty="0" smtClean="0"/>
              <a:t>rust </a:t>
            </a:r>
            <a:r>
              <a:rPr lang="en-US" sz="1800" dirty="0"/>
              <a:t>decreases futures. </a:t>
            </a:r>
            <a:r>
              <a:rPr lang="en-US" sz="1800" dirty="0" smtClean="0"/>
              <a:t>						</a:t>
            </a:r>
            <a:r>
              <a:rPr lang="en-US" sz="1800" dirty="0" smtClean="0"/>
              <a:t>(</a:t>
            </a:r>
            <a:r>
              <a:rPr lang="en-US" sz="1800" i="1" dirty="0" smtClean="0"/>
              <a:t>Fail to a</a:t>
            </a:r>
            <a:r>
              <a:rPr lang="en-US" sz="1800" i="1" dirty="0" smtClean="0"/>
              <a:t>ccept</a:t>
            </a:r>
            <a:r>
              <a:rPr lang="en-US" sz="1800" dirty="0" smtClean="0"/>
              <a:t>)</a:t>
            </a:r>
            <a:br>
              <a:rPr lang="en-US" sz="1800" dirty="0" smtClean="0"/>
            </a:br>
            <a:endParaRPr lang="en-US" dirty="0">
              <a:hlinkClick r:id="rId4"/>
            </a:endParaRPr>
          </a:p>
          <a:p>
            <a:pPr marL="457200" lvl="1" indent="0" fontAlgn="base">
              <a:buClr>
                <a:schemeClr val="accent6">
                  <a:lumMod val="75000"/>
                </a:schemeClr>
              </a:buClr>
              <a:buNone/>
            </a:pP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References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457200" lvl="1" indent="0" fontAlgn="base">
              <a:buClr>
                <a:schemeClr val="accent6">
                  <a:lumMod val="75000"/>
                </a:schemeClr>
              </a:buClr>
              <a:buNone/>
            </a:pP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Website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endParaRPr lang="en-US" sz="2000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9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25"/>
    </mc:Choice>
    <mc:Fallback>
      <p:transition spd="slow" advTm="38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46880" y="2609465"/>
            <a:ext cx="4849120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/>
              <a:t>Coffee </a:t>
            </a:r>
            <a:r>
              <a:rPr lang="en-US" sz="2000" dirty="0" smtClean="0"/>
              <a:t>rust, which causes plant leaves to turn </a:t>
            </a:r>
            <a:r>
              <a:rPr lang="en-US" sz="2000" b="1" i="1" dirty="0" smtClean="0"/>
              <a:t>yellow</a:t>
            </a:r>
            <a:r>
              <a:rPr lang="en-US" sz="2000" dirty="0" smtClean="0"/>
              <a:t>, causes farmers $500 </a:t>
            </a:r>
            <a:r>
              <a:rPr lang="en-US" sz="2000" dirty="0"/>
              <a:t>million in </a:t>
            </a:r>
            <a:r>
              <a:rPr lang="en-US" sz="2000" dirty="0" smtClean="0"/>
              <a:t>production losses every year. 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endParaRPr lang="en-US" sz="2000" dirty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Data visualization will help describe the relationship between coffee rust, production and futures.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20" y="2609465"/>
            <a:ext cx="4400029" cy="215320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80"/>
    </mc:Choice>
    <mc:Fallback>
      <p:transition spd="slow" advTm="15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2" y="2609465"/>
            <a:ext cx="3955807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"/>
            </a:pPr>
            <a:r>
              <a:rPr lang="en-US" sz="2000" dirty="0" smtClean="0"/>
              <a:t>75% of all coffee produced is the </a:t>
            </a:r>
            <a:r>
              <a:rPr lang="en-US" sz="2000" dirty="0" err="1" smtClean="0"/>
              <a:t>ar</a:t>
            </a:r>
            <a:r>
              <a:rPr lang="en-US" sz="2000" dirty="0" err="1"/>
              <a:t>á</a:t>
            </a:r>
            <a:r>
              <a:rPr lang="en-US" sz="2000" dirty="0" err="1" smtClean="0"/>
              <a:t>bica</a:t>
            </a:r>
            <a:r>
              <a:rPr lang="en-US" sz="2000" dirty="0" smtClean="0"/>
              <a:t> variety.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"/>
            </a:pPr>
            <a:r>
              <a:rPr lang="en-US" sz="2000" dirty="0" err="1" smtClean="0"/>
              <a:t>Brasil</a:t>
            </a:r>
            <a:r>
              <a:rPr lang="en-US" sz="2000" dirty="0"/>
              <a:t>, Colombia and Papua New Guinea produce 48% of the world’s </a:t>
            </a:r>
            <a:r>
              <a:rPr lang="en-US" sz="2000" dirty="0" smtClean="0"/>
              <a:t>coffee supply.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"/>
            </a:pPr>
            <a:r>
              <a:rPr lang="en-US" sz="2000" dirty="0"/>
              <a:t>Data from </a:t>
            </a:r>
            <a:r>
              <a:rPr lang="en-US" sz="2000" dirty="0" err="1" smtClean="0"/>
              <a:t>Brasil</a:t>
            </a:r>
            <a:r>
              <a:rPr lang="en-US" sz="2000" dirty="0" smtClean="0"/>
              <a:t>, Colombia and </a:t>
            </a:r>
            <a:r>
              <a:rPr lang="en-US" sz="2000" dirty="0"/>
              <a:t>Papua New Guinea </a:t>
            </a:r>
            <a:r>
              <a:rPr lang="en-US" sz="2000" dirty="0" smtClean="0"/>
              <a:t>was included.</a:t>
            </a:r>
            <a:endParaRPr lang="en-US" sz="2000" dirty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"/>
            </a:pP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"/>
            </a:pPr>
            <a:endParaRPr lang="en-US" sz="2000" dirty="0" smtClean="0"/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49" y="2776467"/>
            <a:ext cx="1942703" cy="202921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392" y="2760623"/>
            <a:ext cx="1702431" cy="20450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63" y="2917336"/>
            <a:ext cx="1730209" cy="13861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750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37"/>
    </mc:Choice>
    <mc:Fallback>
      <p:transition spd="slow" advTm="12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Existing Research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6</a:t>
            </a:fld>
            <a:endParaRPr lang="en-US" sz="1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38119" y="2611889"/>
            <a:ext cx="9715761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u="sng" dirty="0" err="1" smtClean="0">
                <a:hlinkClick r:id="rId4"/>
              </a:rPr>
              <a:t>Magrach</a:t>
            </a:r>
            <a:r>
              <a:rPr lang="en-US" sz="2000" dirty="0" smtClean="0"/>
              <a:t> describes that temperature and rain affect the amount of coffee rust.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endParaRPr lang="en-US" sz="2000" dirty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u="sng" dirty="0" smtClean="0">
                <a:hlinkClick r:id="rId5"/>
              </a:rPr>
              <a:t>Yap</a:t>
            </a:r>
            <a:r>
              <a:rPr lang="en-US" sz="2000" dirty="0" smtClean="0"/>
              <a:t> </a:t>
            </a:r>
            <a:r>
              <a:rPr lang="en-US" sz="2000" dirty="0"/>
              <a:t>explores the effect of </a:t>
            </a:r>
            <a:r>
              <a:rPr lang="en-US" sz="2000" dirty="0" smtClean="0"/>
              <a:t>exchange </a:t>
            </a:r>
            <a:r>
              <a:rPr lang="en-US" sz="2000" dirty="0"/>
              <a:t>rate and import volume on futures prices.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endParaRPr lang="en-US" sz="2000" dirty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u="sng" dirty="0" err="1">
                <a:hlinkClick r:id="rId6"/>
              </a:rPr>
              <a:t>Avelino</a:t>
            </a:r>
            <a:r>
              <a:rPr lang="en-US" sz="2000" dirty="0"/>
              <a:t> suggests a qualitative link between coffee rust and selling prices.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400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5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56"/>
    </mc:Choice>
    <mc:Fallback>
      <p:transition spd="slow" advTm="19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2" y="2611889"/>
            <a:ext cx="7618007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Tx/>
              <a:buFont typeface="+mj-lt"/>
              <a:buAutoNum type="arabicPeriod"/>
            </a:pPr>
            <a:r>
              <a:rPr lang="en-US" sz="2000" dirty="0" smtClean="0"/>
              <a:t>More rain increases coffee rust.</a:t>
            </a:r>
            <a:endParaRPr lang="en-US" sz="2000" dirty="0"/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000" dirty="0"/>
              <a:t>H</a:t>
            </a:r>
            <a:r>
              <a:rPr lang="en-US" sz="2000" dirty="0" smtClean="0"/>
              <a:t>igher temperatures increases coffee rust.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000" dirty="0" smtClean="0"/>
              <a:t>More coffee rust decreases production.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000" dirty="0" smtClean="0"/>
              <a:t>More coffee production decreases futures.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000" dirty="0" smtClean="0"/>
              <a:t>More coffee rust decreases futures.</a:t>
            </a: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3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16"/>
    </mc:Choice>
    <mc:Fallback>
      <p:transition spd="slow" advTm="17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Ethics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8</a:t>
            </a:fld>
            <a:endParaRPr lang="en-US" sz="1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95402" y="2611889"/>
            <a:ext cx="9601196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"/>
            </a:pPr>
            <a:r>
              <a:rPr lang="en-US" sz="2000" dirty="0" smtClean="0"/>
              <a:t>The data used was in the public domain and contained no personally identifiable information. 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"/>
            </a:pPr>
            <a:r>
              <a:rPr lang="en-US" sz="2000" dirty="0"/>
              <a:t>The reuse of the data for the visualization research does not violate any </a:t>
            </a:r>
            <a:r>
              <a:rPr lang="en-US" sz="2000" dirty="0" smtClean="0"/>
              <a:t>ethics </a:t>
            </a:r>
            <a:r>
              <a:rPr lang="en-US" sz="2000" dirty="0"/>
              <a:t>principles.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7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1"/>
    </mc:Choice>
    <mc:Fallback>
      <p:transition spd="slow" advTm="12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z="1200" smtClean="0"/>
              <a:t>9</a:t>
            </a:fld>
            <a:endParaRPr lang="en-US" sz="12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2" y="2611889"/>
            <a:ext cx="6484879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err="1" smtClean="0"/>
              <a:t>Brasil</a:t>
            </a:r>
            <a:r>
              <a:rPr lang="en-US" sz="2000" dirty="0" smtClean="0"/>
              <a:t>: </a:t>
            </a:r>
            <a:r>
              <a:rPr lang="en-US" sz="2000" dirty="0" smtClean="0"/>
              <a:t>2005-2006 and 2008-2009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Colombia: 1995, 2011-2013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 2" panose="05020102010507070707" pitchFamily="18" charset="2"/>
              <a:buChar char=""/>
            </a:pPr>
            <a:r>
              <a:rPr lang="en-US" sz="2000" dirty="0" smtClean="0"/>
              <a:t>Papua New Guinea: 1989-1991</a:t>
            </a:r>
            <a:endParaRPr lang="en-US" dirty="0" smtClean="0"/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9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01"/>
    </mc:Choice>
    <mc:Fallback>
      <p:transition spd="slow" advTm="19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Custom 1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795E15"/>
      </a:hlink>
      <a:folHlink>
        <a:srgbClr val="795E1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2385</TotalTime>
  <Words>970</Words>
  <Application>Microsoft Office PowerPoint</Application>
  <PresentationFormat>Widescreen</PresentationFormat>
  <Paragraphs>211</Paragraphs>
  <Slides>33</Slides>
  <Notes>1</Notes>
  <HiddenSlides>0</HiddenSlides>
  <MMClips>33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Garamond</vt:lpstr>
      <vt:lpstr>Wingdings 2</vt:lpstr>
      <vt:lpstr>Organic</vt:lpstr>
      <vt:lpstr>Morning Joe: Visualizing Coffee Rust, Production and Futures</vt:lpstr>
      <vt:lpstr>Presentation Outline</vt:lpstr>
      <vt:lpstr>Motivation</vt:lpstr>
      <vt:lpstr>Motivation</vt:lpstr>
      <vt:lpstr>Scope</vt:lpstr>
      <vt:lpstr>Existing Research</vt:lpstr>
      <vt:lpstr>Hypotheses</vt:lpstr>
      <vt:lpstr>Data Ethics</vt:lpstr>
      <vt:lpstr>Data Acquisition</vt:lpstr>
      <vt:lpstr>Data Acquisition - Assumptions</vt:lpstr>
      <vt:lpstr>Data Acquisition</vt:lpstr>
      <vt:lpstr>Data Acquisition - Challenges</vt:lpstr>
      <vt:lpstr>Data Acquisition - Cleaning</vt:lpstr>
      <vt:lpstr>Data Analysis - Summary Statistics</vt:lpstr>
      <vt:lpstr>Data Analysis - Distribution</vt:lpstr>
      <vt:lpstr>Data Analysis - Correlation</vt:lpstr>
      <vt:lpstr>Data Analysis – Correlation</vt:lpstr>
      <vt:lpstr>Data Analysis - Correlation</vt:lpstr>
      <vt:lpstr>Data Analysis – Hypotheses</vt:lpstr>
      <vt:lpstr>Data Analysis – Line and Scatter Plots</vt:lpstr>
      <vt:lpstr>Data Analysis- Linear Regression</vt:lpstr>
      <vt:lpstr>Data Analysis – Linear Regression</vt:lpstr>
      <vt:lpstr>Data Analysis – Polynomial Regression</vt:lpstr>
      <vt:lpstr>Data Analysis – Visualization Validity</vt:lpstr>
      <vt:lpstr>Present Results - Failed Experiments</vt:lpstr>
      <vt:lpstr>Present Results - Failed Experiments</vt:lpstr>
      <vt:lpstr>Present Results - Failed Experiments</vt:lpstr>
      <vt:lpstr>Present Results – Objective</vt:lpstr>
      <vt:lpstr>Present Results – Technical Approach</vt:lpstr>
      <vt:lpstr>Present Results – Choosing Images</vt:lpstr>
      <vt:lpstr>Present Results - Modifying Maps</vt:lpstr>
      <vt:lpstr>Present Results – Creating D3 Visual</vt:lpstr>
      <vt:lpstr>Conclusion</vt:lpstr>
    </vt:vector>
  </TitlesOfParts>
  <Company>U.S. Patent and Trademark Office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Morning Joe: Visualizing Coffee Rust, Production and Futures</dc:title>
  <dc:creator>Kahn, Laura H.</dc:creator>
  <cp:lastModifiedBy>Kahn, Laura H.</cp:lastModifiedBy>
  <cp:revision>262</cp:revision>
  <cp:lastPrinted>2017-11-28T19:13:42Z</cp:lastPrinted>
  <dcterms:created xsi:type="dcterms:W3CDTF">2017-10-17T18:24:14Z</dcterms:created>
  <dcterms:modified xsi:type="dcterms:W3CDTF">2017-12-01T17:46:50Z</dcterms:modified>
</cp:coreProperties>
</file>